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8b6b83e4a0_0_7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8b6b83e4a0_0_7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8b6b83e4a0_0_7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696c1e765_0_4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696c1e765_0_4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8696c1e765_0_4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b6b83e4a0_0_2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b6b83e4a0_0_2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8b6b83e4a0_0_2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b6b83e4a0_0_3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b6b83e4a0_0_3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8b6b83e4a0_0_36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b6b83e4a0_0_2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b6b83e4a0_0_2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8b6b83e4a0_0_2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f1cbf6c42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f1cbf6c42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8f1cbf6c42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8f1cbf6c42_0_1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8f1cbf6c42_0_1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8f1cbf6c42_0_1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8b6b83e4a0_0_4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8b6b83e4a0_0_4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8b6b83e4a0_0_4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f1cbf6c42_0_3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8f1cbf6c42_0_3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8f1cbf6c42_0_3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f1cbf6c42_0_4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f1cbf6c42_0_4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8f1cbf6c42_0_44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8696c1e765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g18696c1e765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8696c1e765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f1cbf6c42_0_2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f1cbf6c42_0_2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8f1cbf6c42_0_2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8b6b83e4a0_0_5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8b6b83e4a0_0_5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8b6b83e4a0_0_5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f1cbf6c42_0_7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f1cbf6c42_0_7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8f1cbf6c42_0_7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f1cbf6c42_0_8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f1cbf6c42_0_8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8f1cbf6c42_0_8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1c1597464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1c1597464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91c1597464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f1cbf6c42_0_6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f1cbf6c42_0_6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8f1cbf6c42_0_6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696c1e765_0_4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8696c1e765_0_4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8696c1e765_0_4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1c1597464_0_1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1c1597464_0_1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91c1597464_0_1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8b6b83e4a0_0_5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8b6b83e4a0_0_5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8b6b83e4a0_0_57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1c1597464_0_2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91c1597464_0_2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91c1597464_0_2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b5c098071a_0_1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b5c098071a_0_1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1b5c098071a_0_14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8b6b83e4a0_0_6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8b6b83e4a0_0_6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8b6b83e4a0_0_64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b6b83e4a0_0_7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b6b83e4a0_0_7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8b6b83e4a0_0_78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8696c1e765_0_5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8696c1e765_0_5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8696c1e765_0_56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5912b214c_0_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85912b214c_0_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85912b214c_0_7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863470fb93_0_19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863470fb93_0_19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6b33b51ce_1_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96b33b51ce_1_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863470fb93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863470fb93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863470fb93_0_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863470fb93_0_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863470fb93_0_1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863470fb93_0_1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6b33b51ce_1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96b33b51ce_1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196b33b51ce_1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63470fb93_0_2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863470fb93_0_2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63470fb93_0_8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863470fb93_0_8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863470fb93_0_2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863470fb93_0_2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63470fb93_0_19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863470fb93_0_19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63470fb93_0_3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863470fb93_0_3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63470fb93_0_4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863470fb93_0_4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63470fb93_0_6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863470fb93_0_6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63470fb93_0_5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863470fb93_0_5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63470fb93_0_5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1863470fb93_0_5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863470fb93_0_7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863470fb93_0_7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696c1e765_0_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18696c1e765_0_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863470fb93_0_7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863470fb93_0_7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863470fb93_0_9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863470fb93_0_9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696c1e765_0_2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696c1e765_0_2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18696c1e765_0_2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696c1e765_0_2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696c1e765_0_2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8696c1e765_0_28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696c1e765_0_3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696c1e765_0_3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8696c1e765_0_3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81094ce0fd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81094ce0fd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81094ce0fd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" y="152401"/>
            <a:ext cx="8839200" cy="344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" y="3733800"/>
            <a:ext cx="8839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  <a:defRPr>
                <a:solidFill>
                  <a:srgbClr val="00B0F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50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50</a:t>
            </a:r>
            <a:endParaRPr/>
          </a:p>
        </p:txBody>
      </p:sp>
      <p:sp>
        <p:nvSpPr>
          <p:cNvPr id="25" name="Google Shape;25;p3"/>
          <p:cNvSpPr txBox="1"/>
          <p:nvPr/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© UMD DATA605</a:t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50</a:t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834" name="adj1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saggese@umd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konrad126.medium.com/https-medium-com-zspajich-understanding-git-data-model-95eb16cc99f5" TargetMode="External"/><Relationship Id="rId5" Type="http://schemas.openxmlformats.org/officeDocument/2006/relationships/hyperlink" Target="https://git-scm.com/book/en/v2/Git-Internals-Git-Objects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buntu.com/tutorials/command-line-for-beginners" TargetMode="External"/><Relationship Id="rId4" Type="http://schemas.openxmlformats.org/officeDocument/2006/relationships/hyperlink" Target="https://linuxcommand.org/tlcl.php" TargetMode="External"/><Relationship Id="rId5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amazon.com/Data-Pipelines-Pocket-Reference-Processing/dp/1492087831" TargetMode="External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gpsaggese/umd_data605/tree/main/projects/tutorial_git" TargetMode="External"/><Relationship Id="rId4" Type="http://schemas.openxmlformats.org/officeDocument/2006/relationships/hyperlink" Target="https://git-scm.com/book/en/v2" TargetMode="External"/><Relationship Id="rId5" Type="http://schemas.openxmlformats.org/officeDocument/2006/relationships/hyperlink" Target="http://dangitgit.com" TargetMode="External"/><Relationship Id="rId6" Type="http://schemas.openxmlformats.org/officeDocument/2006/relationships/hyperlink" Target="https://ohshitgit.com/" TargetMode="External"/><Relationship Id="rId7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gpsaggese/umd_data605/blob/main/projects/tutorial_git/tutorial_git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ctrTitle"/>
          </p:nvPr>
        </p:nvSpPr>
        <p:spPr>
          <a:xfrm>
            <a:off x="152400" y="152400"/>
            <a:ext cx="8839200" cy="21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</a:t>
            </a:r>
            <a:r>
              <a:rPr b="1" lang="en-US"/>
              <a:t>DATA605 - Big Data Systems</a:t>
            </a:r>
            <a:br>
              <a:rPr lang="en-US"/>
            </a:br>
            <a:r>
              <a:rPr lang="en-US"/>
              <a:t>Git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Data Pipelines</a:t>
            </a:r>
            <a:endParaRPr/>
          </a:p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52400" y="3733800"/>
            <a:ext cx="88392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 Dr. GP Saggese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gsaggese@umd.edu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with thanks to Prof.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Alan Sussman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Amol Deshpande</a:t>
            </a:r>
            <a:endParaRPr/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Git: Daily Use</a:t>
            </a:r>
            <a:endParaRPr/>
          </a:p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Check out</a:t>
            </a:r>
            <a:r>
              <a:rPr lang="en-US"/>
              <a:t> the project (`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clone</a:t>
            </a:r>
            <a:r>
              <a:rPr lang="en-US"/>
              <a:t>`) or start from scratch (`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init</a:t>
            </a:r>
            <a:r>
              <a:rPr lang="en-US"/>
              <a:t>`)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Only once per project or per client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Daily routine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Modify files in working tree (`</a:t>
            </a:r>
            <a:r>
              <a:rPr lang="en-US" sz="3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 ...</a:t>
            </a:r>
            <a:r>
              <a:rPr lang="en-US"/>
              <a:t>`)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Add files (`</a:t>
            </a:r>
            <a:r>
              <a:rPr lang="en-US" sz="3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add ...</a:t>
            </a:r>
            <a:r>
              <a:rPr lang="en-US"/>
              <a:t>`)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Stage changes for the next commit (`</a:t>
            </a:r>
            <a:r>
              <a:rPr lang="en-US" sz="3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add -u ...</a:t>
            </a:r>
            <a:r>
              <a:rPr lang="en-US"/>
              <a:t>`)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Commit changes to `.git` (`git commit`)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 a branch to group commits together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Isolate your code from changes in master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 sz="2800"/>
              <a:t>Merge `master` into your branch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Isolate master from your changes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 to get the code reviewed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Merge PR into upstream</a:t>
            </a:r>
            <a:endParaRPr/>
          </a:p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152400" y="990600"/>
            <a:ext cx="8839200" cy="550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Remote repos are versions of the project hosted on Internet or on a “remote” file system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To collaborate you need to manage remote repos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 / pull changes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can have multiple repos with different policies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read-only, read-write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remote -v</a:t>
            </a:r>
            <a:r>
              <a:rPr lang="en-US"/>
              <a:t>`: show what are the remotes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fetch</a:t>
            </a:r>
            <a:r>
              <a:rPr lang="en-US"/>
              <a:t>`: pull from the remote repo </a:t>
            </a:r>
            <a:r>
              <a:rPr lang="en-US"/>
              <a:t>all the data (e.g., branches, commits) </a:t>
            </a:r>
            <a:r>
              <a:rPr lang="en-US"/>
              <a:t>that you don’t have locally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pull</a:t>
            </a:r>
            <a:r>
              <a:rPr lang="en-US"/>
              <a:t>`: a short hand from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fetch origin</a:t>
            </a:r>
            <a:r>
              <a:rPr lang="en-US"/>
              <a:t>` +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merge --rebase</a:t>
            </a:r>
            <a:r>
              <a:rPr lang="en-US"/>
              <a:t>`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push &lt;REMOTE&gt; &lt;BRANCH&gt;</a:t>
            </a:r>
            <a:r>
              <a:rPr lang="en-US"/>
              <a:t>`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`git push origin master`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If somebody pushed to the remote, you can’t push your changes right away, but you need to: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Fetch the changes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Merge changes in your client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Resolve conflicts, if needed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(Test project sanity, e.g., by unit tests)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 it to the remote</a:t>
            </a:r>
            <a:endParaRPr/>
          </a:p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Tagging</a:t>
            </a:r>
            <a:endParaRPr/>
          </a:p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 allows to mark specific points in history with a tag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E.g., release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can check out a tag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get in detached HEAD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If you commit your change won’t be added to the tag or to the branch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commit will be unreachable (only by the commit hash)</a:t>
            </a:r>
            <a:endParaRPr/>
          </a:p>
        </p:txBody>
      </p:sp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275" y="635674"/>
            <a:ext cx="3585050" cy="193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Internals</a:t>
            </a:r>
            <a:endParaRPr/>
          </a:p>
        </p:txBody>
      </p:sp>
      <p:sp>
        <p:nvSpPr>
          <p:cNvPr id="135" name="Google Shape;135;p16"/>
          <p:cNvSpPr txBox="1"/>
          <p:nvPr>
            <p:ph idx="1" type="body"/>
          </p:nvPr>
        </p:nvSpPr>
        <p:spPr>
          <a:xfrm>
            <a:off x="0" y="838200"/>
            <a:ext cx="5299800" cy="56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can understand Git only if you understand the data model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is a key-value store with a VCS user interface on top of it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Key = hash of a file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Value = content of a file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objects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Blobs: content of files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Trees: represent directories and mapping between files and blobs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Commits: stores pointer to the hash and metadata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Tags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Refs: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Easy: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Understanding Git — Data Model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Hard-core: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Git internals</a:t>
            </a:r>
            <a:endParaRPr/>
          </a:p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275" y="3167589"/>
            <a:ext cx="3585052" cy="118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7850" y="4790650"/>
            <a:ext cx="3517552" cy="17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5327125" y="2467925"/>
            <a:ext cx="35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Commit tree</a:t>
            </a:r>
            <a:endParaRPr b="1"/>
          </a:p>
        </p:txBody>
      </p:sp>
      <p:sp>
        <p:nvSpPr>
          <p:cNvPr id="140" name="Google Shape;140;p16"/>
          <p:cNvSpPr txBox="1"/>
          <p:nvPr/>
        </p:nvSpPr>
        <p:spPr>
          <a:xfrm>
            <a:off x="5327125" y="4296725"/>
            <a:ext cx="35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Commit parents</a:t>
            </a:r>
            <a:endParaRPr b="1"/>
          </a:p>
        </p:txBody>
      </p:sp>
      <p:sp>
        <p:nvSpPr>
          <p:cNvPr id="141" name="Google Shape;141;p16"/>
          <p:cNvSpPr txBox="1"/>
          <p:nvPr/>
        </p:nvSpPr>
        <p:spPr>
          <a:xfrm>
            <a:off x="5327125" y="6453000"/>
            <a:ext cx="35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Commit history of a branch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</a:t>
            </a:r>
            <a:endParaRPr/>
          </a:p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Branching = diverging from the main line of development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Why?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Work without messing the rest</a:t>
            </a:r>
            <a:r>
              <a:rPr lang="en-US"/>
              <a:t> of the code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Work without being affected by changes in the main branch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Once you are done with working in the branch, merge code upstream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Git branching is lightweight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It’</a:t>
            </a:r>
            <a:r>
              <a:rPr lang="en-US"/>
              <a:t>s instantaneous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 branch is just a pointer to a commit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Git doesn’t store data as difference of files, but as a series of snapshot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Git branching workflows branch and merge often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Even multiple times a day</a:t>
            </a:r>
            <a:endParaRPr/>
          </a:p>
        </p:txBody>
      </p:sp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</a:t>
            </a:r>
            <a:endParaRPr/>
          </a:p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152400" y="990600"/>
            <a:ext cx="54150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`master` (or `main`) is just a normal </a:t>
            </a:r>
            <a:r>
              <a:rPr lang="en-US"/>
              <a:t>branch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`master` is a pointer to the last commit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As you commit the pointer moves forward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`HEAD`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Pointer to the local branch you are on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E.g., `master`, `testing`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`git branch testing`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pointer `testing`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Point to the commit you are on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Can be moved around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Divergent history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When work progresses in two branches</a:t>
            </a:r>
            <a:endParaRPr/>
          </a:p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225" y="2072389"/>
            <a:ext cx="3067050" cy="16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225" y="4676249"/>
            <a:ext cx="3067050" cy="187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Checkout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152400" y="990600"/>
            <a:ext cx="45705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5277" lvl="0" marL="4572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365"/>
              <a:buChar char="●"/>
            </a:pPr>
            <a:r>
              <a:rPr lang="en-US" sz="2660"/>
              <a:t>`</a:t>
            </a:r>
            <a:r>
              <a:rPr lang="en-US" sz="266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checkout</a:t>
            </a:r>
            <a:r>
              <a:rPr lang="en-US" sz="2660"/>
              <a:t>` switches branch</a:t>
            </a:r>
            <a:endParaRPr sz="2660"/>
          </a:p>
          <a:p>
            <a:pPr indent="-3152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○"/>
            </a:pPr>
            <a:r>
              <a:rPr lang="en-US" sz="2290"/>
              <a:t>Move `</a:t>
            </a:r>
            <a:r>
              <a:rPr lang="en-US" sz="229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US" sz="2290"/>
              <a:t>` to the new branch</a:t>
            </a:r>
            <a:endParaRPr sz="2290"/>
          </a:p>
          <a:p>
            <a:pPr indent="-3152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○"/>
            </a:pPr>
            <a:r>
              <a:rPr lang="en-US" sz="2290"/>
              <a:t>Change the files in the working dir to match the state corresponding to the branch pointer</a:t>
            </a:r>
            <a:endParaRPr sz="2290"/>
          </a:p>
          <a:p>
            <a:pPr indent="-3152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●"/>
            </a:pPr>
            <a:r>
              <a:rPr lang="en-US" sz="2660"/>
              <a:t>`</a:t>
            </a:r>
            <a:r>
              <a:rPr lang="en-US" sz="266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checkout testing</a:t>
            </a:r>
            <a:r>
              <a:rPr lang="en-US" sz="2660"/>
              <a:t>`</a:t>
            </a:r>
            <a:endParaRPr sz="2660"/>
          </a:p>
          <a:p>
            <a:pPr indent="-3152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●"/>
            </a:pPr>
            <a:r>
              <a:rPr lang="en-US" sz="2660"/>
              <a:t>Then you can keep working by committing on `</a:t>
            </a:r>
            <a:r>
              <a:rPr lang="en-US" sz="266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testing</a:t>
            </a:r>
            <a:r>
              <a:rPr lang="en-US" sz="2660"/>
              <a:t>`</a:t>
            </a:r>
            <a:endParaRPr sz="2660"/>
          </a:p>
        </p:txBody>
      </p:sp>
      <p:sp>
        <p:nvSpPr>
          <p:cNvPr id="167" name="Google Shape;167;p1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151" y="1020250"/>
            <a:ext cx="3105924" cy="18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151" y="2995794"/>
            <a:ext cx="3155900" cy="18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151" y="5071202"/>
            <a:ext cx="3155900" cy="132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 and Merging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350100" y="990600"/>
            <a:ext cx="57321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Start from a project with some commits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Branch to work a new feature “Issue 53”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-b iss53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work ... work ... work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commit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Need a hot-fix to 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-b hotfix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fix ... fix ... fix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commit -am “Hot fix”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merge hotfix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Fast forward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/>
              <a:t>here is a divergent history between `master` and `iss53`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575" y="990600"/>
            <a:ext cx="2425175" cy="70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476" y="1785063"/>
            <a:ext cx="2442300" cy="118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4" y="3067238"/>
            <a:ext cx="2425176" cy="8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9899" y="4046695"/>
            <a:ext cx="2442300" cy="117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6000" y="5313315"/>
            <a:ext cx="2442300" cy="146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 and Merging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377575" y="990600"/>
            <a:ext cx="45993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iss53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work ... work ... work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branch k</a:t>
            </a:r>
            <a:r>
              <a:rPr lang="en-US"/>
              <a:t>eeps diverging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At some point you are done with iss53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You want to merge your work back to master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Go to the target branch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merge iss53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Git can’t fast forward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Git creates a new snapshot with the 3-way “merge commit” (commit with more than one parent)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Delete the branch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branch -d iss53</a:t>
            </a:r>
            <a:endParaRPr/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348" y="1017573"/>
            <a:ext cx="3663075" cy="1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348" y="3610759"/>
            <a:ext cx="3726250" cy="146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Forward Merge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52400" y="990600"/>
            <a:ext cx="45774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Merge a commit X with a commit Y that can be reached by following the history of commit X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There is not divergent history to merge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C4’ is reachable from C3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merge experiment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simply moves the branch pointer forward from X to Y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250" y="4920194"/>
            <a:ext cx="4070618" cy="1171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2"/>
          <p:cNvGrpSpPr/>
          <p:nvPr/>
        </p:nvGrpSpPr>
        <p:grpSpPr>
          <a:xfrm>
            <a:off x="4938455" y="1502010"/>
            <a:ext cx="4053215" cy="1179792"/>
            <a:chOff x="152400" y="4962523"/>
            <a:chExt cx="4419600" cy="1285877"/>
          </a:xfrm>
        </p:grpSpPr>
        <p:pic>
          <p:nvPicPr>
            <p:cNvPr id="204" name="Google Shape;20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4962525"/>
              <a:ext cx="4419600" cy="128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27748" y="4962523"/>
              <a:ext cx="1034043" cy="505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ctrTitle"/>
          </p:nvPr>
        </p:nvSpPr>
        <p:spPr>
          <a:xfrm>
            <a:off x="152400" y="304800"/>
            <a:ext cx="88392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b="1" lang="en-US">
                <a:solidFill>
                  <a:schemeClr val="accent2"/>
                </a:solidFill>
              </a:rPr>
              <a:t>Git</a:t>
            </a:r>
            <a:endParaRPr b="1">
              <a:solidFill>
                <a:schemeClr val="accent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Pipelines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erging Conflicts</a:t>
            </a:r>
            <a:endParaRPr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152400" y="990600"/>
            <a:ext cx="42684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Sometimes Git can’t merge, e.g.,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same file has been modified by both branches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One file was modified by one branch and deleted by another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Does not create a merge commit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Pauses to let you resolve the conflict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Adds conflict resolution markers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User merges manually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Edit the files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mergetool</a:t>
            </a:r>
            <a:r>
              <a:rPr lang="en-US"/>
              <a:t>`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add</a:t>
            </a:r>
            <a:r>
              <a:rPr lang="en-US"/>
              <a:t>` to mark as resolved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commit</a:t>
            </a:r>
            <a:r>
              <a:rPr lang="en-US"/>
              <a:t>`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Use PyCharm</a:t>
            </a:r>
            <a:endParaRPr/>
          </a:p>
        </p:txBody>
      </p:sp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700" y="3723450"/>
            <a:ext cx="4268475" cy="12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700" y="982350"/>
            <a:ext cx="4274801" cy="7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6700" y="1848025"/>
            <a:ext cx="4201097" cy="1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700" y="5316200"/>
            <a:ext cx="3277898" cy="12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Rebasing</a:t>
            </a:r>
            <a:endParaRPr/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0" y="914400"/>
            <a:ext cx="5248200" cy="58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In Git there are two ways of merging divergent history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lang="en-US"/>
              <a:t> and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experiment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Have a common ancestor C2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Merge</a:t>
            </a:r>
            <a:endParaRPr b="1"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Create a new snapshot C5 and commit</a:t>
            </a:r>
            <a:endParaRPr/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Go to the target branch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master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merge experiment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Rebase</a:t>
            </a:r>
            <a:endParaRPr b="1"/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Go to the branch to rebase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experiment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rebase master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In words rebasing is like: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Get all the changes committed in the branch </a:t>
            </a:r>
            <a:r>
              <a:rPr lang="en-US"/>
              <a:t>(C4) </a:t>
            </a:r>
            <a:r>
              <a:rPr lang="en-US"/>
              <a:t>where we are on (experiment) since the common ancestor (C2)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Sync to the branch that we are rebasing onto (master at C3)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Apply the changes C4'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Only the branch where we are is affected</a:t>
            </a:r>
            <a:endParaRPr/>
          </a:p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671" y="903725"/>
            <a:ext cx="3578980" cy="16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200" y="2681973"/>
            <a:ext cx="3728548" cy="135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200" y="5548704"/>
            <a:ext cx="3728550" cy="104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 of Rebase</a:t>
            </a:r>
            <a:endParaRPr/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0" y="990600"/>
            <a:ext cx="5335500" cy="534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Rebasing makes for a cleaner history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history looks like all the work happened in series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Although in reality it happened in parallel to the development in `master`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Rebasing to contribute to a project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are contributing to a project that you don't maintain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work on your branch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When you are ready to integrate your work, rebase your work onto `origin/master`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maintainer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does not have to do any integration work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does just a fast forward or a clean apply</a:t>
            </a:r>
            <a:endParaRPr/>
          </a:p>
        </p:txBody>
      </p:sp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671" y="903725"/>
            <a:ext cx="3578980" cy="16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675" y="2909000"/>
            <a:ext cx="3653774" cy="101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Golden Rule of Rebasing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Rebasing means abandoning existing commits and creating new ones that are similar but different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The problem is: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1. You push your commits somewhere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2. Others pull your commits down and base their work on them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3. You rewrite those commits with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rebase</a:t>
            </a:r>
            <a:r>
              <a:rPr lang="en-US"/>
              <a:t>` and push them again with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push --force</a:t>
            </a:r>
            <a:r>
              <a:rPr lang="en-US"/>
              <a:t>`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4. Your collaborators have to re-merge their 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Solution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Strict version</a:t>
            </a:r>
            <a:r>
              <a:rPr lang="en-US"/>
              <a:t>: "Do not rebase commits that exist outside your repository"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Loose version</a:t>
            </a:r>
            <a:r>
              <a:rPr lang="en-US"/>
              <a:t>: “It’s ok to rebase your branch even if you pushed to a server, as long as you are the only one to use it”</a:t>
            </a:r>
            <a:endParaRPr/>
          </a:p>
        </p:txBody>
      </p:sp>
      <p:sp>
        <p:nvSpPr>
          <p:cNvPr id="246" name="Google Shape;246;p2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Rebase vs Merge</a:t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0" y="802075"/>
            <a:ext cx="5219700" cy="578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Rebase and merge are depend on the interpretation of the repository commit history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What does the </a:t>
            </a:r>
            <a:r>
              <a:rPr b="1" lang="en-US"/>
              <a:t>commit history</a:t>
            </a:r>
            <a:r>
              <a:rPr lang="en-US"/>
              <a:t> of a repo mean?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a) A record of what actually happened</a:t>
            </a:r>
            <a:endParaRPr b="1"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History should not be tampered with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What if there is a series of messy merge commits?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This is how it happened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repo should preserve this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merge</a:t>
            </a:r>
            <a:r>
              <a:rPr lang="en-US"/>
              <a:t>`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b) The story of how a project should have been made</a:t>
            </a:r>
            <a:endParaRPr b="1"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would n</a:t>
            </a:r>
            <a:r>
              <a:rPr lang="en-US"/>
              <a:t>ot publish a book as a sequence of drafts and correction, but rather the final version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Tell the history in the way that is best for future readers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rebase</a:t>
            </a:r>
            <a:r>
              <a:rPr lang="en-US"/>
              <a:t>` and filter-branch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Best of the merge-vs-rebase approaches</a:t>
            </a:r>
            <a:endParaRPr b="1"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Rebase changes you've made in your local repo but haven't pushed yet `</a:t>
            </a:r>
            <a:r>
              <a:rPr lang="en-US"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pull --rebase</a:t>
            </a:r>
            <a:r>
              <a:rPr lang="en-US"/>
              <a:t>` to clean up your history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Merge to master to preserve the history of how something was built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In practice squash-and-merge branches </a:t>
            </a:r>
            <a:endParaRPr/>
          </a:p>
        </p:txBody>
      </p:sp>
      <p:sp>
        <p:nvSpPr>
          <p:cNvPr id="254" name="Google Shape;254;p2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200" y="1615173"/>
            <a:ext cx="3728548" cy="135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200" y="3415104"/>
            <a:ext cx="3728550" cy="104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 branches</a:t>
            </a:r>
            <a:endParaRPr/>
          </a:p>
        </p:txBody>
      </p:sp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Remote branches are pointers to branches in </a:t>
            </a:r>
            <a:r>
              <a:rPr lang="en-US"/>
              <a:t>remote</a:t>
            </a:r>
            <a:r>
              <a:rPr lang="en-US"/>
              <a:t> repos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remote -v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origin  git@github.com:gpsaggese/umd_data605.git (fetch)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origin  git@github.com:gpsaggese/umd_data605.git (push)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Tracking</a:t>
            </a:r>
            <a:r>
              <a:rPr lang="en-US"/>
              <a:t> branches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Local references representing the state of the remote repo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`master` tracks `origin/master`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Can’t change the remote branch (e.g., `origin/master`)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 change tracking branch (e.g., `master`)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updates them when you do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fetch origin</a:t>
            </a:r>
            <a:r>
              <a:rPr lang="en-US"/>
              <a:t>` (or 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pull</a:t>
            </a:r>
            <a:r>
              <a:rPr lang="en-US"/>
              <a:t>`)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To share code in a local branch you need to push them to a remote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push origin serverfix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To work on it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&gt; git checkout -b serverfix origin/serverfix</a:t>
            </a:r>
            <a:endParaRPr/>
          </a:p>
        </p:txBody>
      </p:sp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Workflows</a:t>
            </a:r>
            <a:endParaRPr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76200" y="990600"/>
            <a:ext cx="52053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Workflows</a:t>
            </a:r>
            <a:endParaRPr b="1"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= ways of working and collaborating using Git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Long-running branches</a:t>
            </a:r>
            <a:endParaRPr b="1"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Branches at different level of stabilities, that are always open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1. `master` is always ready to be released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2. `develop` to develop in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3. Topic / feature branches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When branches are "stable enough" they are merged up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Topic branches</a:t>
            </a:r>
            <a:endParaRPr b="1"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Short-lived branches for a single feature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`hotfix`, `wip-XYZ`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Easy to review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Silo-ed from the rest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This is typical of Git since other VCS support for branches is not good enough</a:t>
            </a:r>
            <a:endParaRPr/>
          </a:p>
        </p:txBody>
      </p:sp>
      <p:sp>
        <p:nvSpPr>
          <p:cNvPr id="272" name="Google Shape;272;p2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150" y="978100"/>
            <a:ext cx="3329400" cy="12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042" y="2466741"/>
            <a:ext cx="2323958" cy="18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643" y="4574043"/>
            <a:ext cx="1982025" cy="21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Centralized Workflow</a:t>
            </a:r>
            <a:endParaRPr/>
          </a:p>
        </p:txBody>
      </p: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152400" y="990600"/>
            <a:ext cx="51129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Centralized workflow in centralized VCS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Developers: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Check out the code from the central repo on their computer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Modify the code locally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 it back to the central hub (assuming no conflicts with latest copy, otherwise they need to merge)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-US"/>
              <a:t>Centralized workflow in Git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Developers: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Have push (i.e., write) access to the central repo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Need to fetch and then merge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Cannot push code that will overwrite each other code (only fast-forward changes)</a:t>
            </a:r>
            <a:endParaRPr/>
          </a:p>
        </p:txBody>
      </p:sp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922" y="1518900"/>
            <a:ext cx="3445375" cy="14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Forking Workflows</a:t>
            </a:r>
            <a:endParaRPr/>
          </a:p>
        </p:txBody>
      </p:sp>
      <p:sp>
        <p:nvSpPr>
          <p:cNvPr id="291" name="Google Shape;291;p3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Typically devs don't have permissions to update directly branches on a project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Read-write for contributors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Read-only for anybody else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The solution is based on “forking” a repo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External contributors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Clone the repo and create a branch with the work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Create a writable fork of the project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Push branches to fork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Prepare a PR with their work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Project </a:t>
            </a:r>
            <a:r>
              <a:rPr lang="en-US"/>
              <a:t>maintainer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Reviews PRs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A</a:t>
            </a:r>
            <a:r>
              <a:rPr lang="en-US"/>
              <a:t>ccepts PRs</a:t>
            </a:r>
            <a:endParaRPr/>
          </a:p>
          <a:p>
            <a:pPr indent="-33432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Integrates PRs</a:t>
            </a:r>
            <a:endParaRPr/>
          </a:p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Integration-Manager Workflow</a:t>
            </a:r>
            <a:endParaRPr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0" y="990600"/>
            <a:ext cx="52791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This is the classical model for open-source development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Linux, GitHub fork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Each dev has: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Write access to their own public repo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Read access to everyone else's public repo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1. One repo is the "official" project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Only the project maintainer pushes to the public repo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2. Each contributor: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Forks the project into a private copy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Makes changes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Pushes changes to his own public copy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Sends email to maintainer asking to pull changes (pull request)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3. The maintainer: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Adds contributor repo as a remote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Merges the changes into a local branch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Tests changes locally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Pushes branch to official repo</a:t>
            </a:r>
            <a:endParaRPr/>
          </a:p>
        </p:txBody>
      </p:sp>
      <p:sp>
        <p:nvSpPr>
          <p:cNvPr id="300" name="Google Shape;300;p3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748" y="2564400"/>
            <a:ext cx="3689599" cy="12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Bash / Linux: Resources</a:t>
            </a:r>
            <a:endParaRPr/>
          </a:p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0" y="990600"/>
            <a:ext cx="5758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Command line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https://ubuntu.com/tutorials/command-line-for-beginners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Font typeface="Consolas"/>
              <a:buChar char="-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find, xargs, chmod, chown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symbolic and hard links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</a:t>
            </a:r>
            <a:r>
              <a:rPr lang="en-US"/>
              <a:t>ow Linux works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Process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File ownership and permission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Virtual memory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How to administer a Linux box as root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Mastery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https://linuxcommand.org/tlcl.php</a:t>
            </a:r>
            <a:endParaRPr/>
          </a:p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725" y="1983172"/>
            <a:ext cx="2607276" cy="34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08" name="Google Shape;308;p33"/>
          <p:cNvSpPr txBox="1"/>
          <p:nvPr>
            <p:ph idx="1" type="body"/>
          </p:nvPr>
        </p:nvSpPr>
        <p:spPr>
          <a:xfrm>
            <a:off x="152400" y="838200"/>
            <a:ext cx="85590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log</a:t>
            </a:r>
            <a:r>
              <a:rPr lang="en-US"/>
              <a:t>` reports info about commits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refs</a:t>
            </a:r>
            <a:r>
              <a:rPr lang="en-US"/>
              <a:t>` are references to 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HEAD (next commit)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origin/master (remote branch)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experiment (local branch)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d921970 (commit)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^ after a reference resolves to the parent of that commit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HEAD^ = commit before HEAD, i.e., last commit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^2 means ^^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 merge commit has multiple parents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Double-dot notation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1..2 range of commits that are reachable from 2 but not from 1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log master..experiment -&gt; D,C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64285"/>
              <a:buFont typeface="Consolas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log experiment..master -&gt; F,E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Triple-dot notation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1...2 commits that are reachable from either of the two differences but not from both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log master...experiment -&gt; F,E,D,C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76" y="1372300"/>
            <a:ext cx="4069226" cy="7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</a:t>
            </a:r>
            <a:r>
              <a:rPr lang="en-US"/>
              <a:t>Git</a:t>
            </a:r>
            <a:endParaRPr/>
          </a:p>
        </p:txBody>
      </p:sp>
      <p:sp>
        <p:nvSpPr>
          <p:cNvPr id="317" name="Google Shape;317;p34"/>
          <p:cNvSpPr txBox="1"/>
          <p:nvPr>
            <p:ph idx="1" type="body"/>
          </p:nvPr>
        </p:nvSpPr>
        <p:spPr>
          <a:xfrm>
            <a:off x="152400" y="914400"/>
            <a:ext cx="8839200" cy="546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stashing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Copy state of your working dir (e.g., modified and staged files), save it in a stack, to apply later 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cherry-picking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Rebase for a single commit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rerere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= “Reuse Recorded Resolution”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caches how to solve certain conflicts 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tagging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Give a name to a specific commit (e.g., v1.3)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submodules / subtrees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Project including other Git projects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bisect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Sometimes a bug shows up at top of tree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don't know at which revision it started manifesting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have a script that returns 0 if the project is good and non-0 if the project is bad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`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 bisect</a:t>
            </a:r>
            <a:r>
              <a:rPr lang="en-US"/>
              <a:t>` can find the revision at which the script goes from good to bad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filter-branch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Rewrite repo history in some script-able way</a:t>
            </a:r>
            <a:endParaRPr/>
          </a:p>
          <a:p>
            <a:pPr indent="-2914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E.g., change your email, remove a file (with passwords or large file)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Checks out each version, runs the command, commits the result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hooks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Run scripts before each commit, merging, ...</a:t>
            </a:r>
            <a:endParaRPr/>
          </a:p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GitHub acquired by MSFT for $7.5b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GitHub: largest host for Git repos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hosting (many open source projects)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PRs, forks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Issue tracking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Code review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Collaboration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Wiki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Actions (CI / CD)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“Forking a project”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In open-source communities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It had a </a:t>
            </a:r>
            <a:r>
              <a:rPr lang="en-US"/>
              <a:t>negative</a:t>
            </a:r>
            <a:r>
              <a:rPr lang="en-US"/>
              <a:t> connotation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Take a project, modify it, and make it a competing project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In GitHub parlance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Forking means making a copy to a project so that you can contribute it even if you don’t have push / write access</a:t>
            </a:r>
            <a:endParaRPr/>
          </a:p>
        </p:txBody>
      </p:sp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ctrTitle"/>
          </p:nvPr>
        </p:nvSpPr>
        <p:spPr>
          <a:xfrm>
            <a:off x="152400" y="144575"/>
            <a:ext cx="8839200" cy="22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lang="en-US"/>
              <a:t>Git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>
                <a:solidFill>
                  <a:schemeClr val="accent2"/>
                </a:solidFill>
              </a:rPr>
              <a:t>Data Pipelines</a:t>
            </a:r>
            <a:endParaRPr/>
          </a:p>
        </p:txBody>
      </p:sp>
      <p:sp>
        <p:nvSpPr>
          <p:cNvPr id="333" name="Google Shape;333;p3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152400" y="990600"/>
            <a:ext cx="5565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Concepts in the slides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 project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Mastery: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Data Pipelines Pocket Reference: Moving and Processing Data for Analytics</a:t>
            </a:r>
            <a:endParaRPr/>
          </a:p>
        </p:txBody>
      </p:sp>
      <p:sp>
        <p:nvSpPr>
          <p:cNvPr id="339" name="Google Shape;339;p3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Pipelines - Resources</a:t>
            </a:r>
            <a:endParaRPr/>
          </a:p>
        </p:txBody>
      </p:sp>
      <p:sp>
        <p:nvSpPr>
          <p:cNvPr id="340" name="Google Shape;340;p3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00" y="1006312"/>
            <a:ext cx="2964976" cy="4556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152400" y="990600"/>
            <a:ext cx="8839200" cy="5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Many services today sell data (e.g., Google, Facebook, Amazon, Netflix)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Data products, e.g.,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 recommendation engine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Personalized search engine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Sentiment analysis on user-generated reviews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Services are typically powered by machine learning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Many steps are required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Data ingestion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Data pre-processing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Cleaning, tokenization, feature computations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Model training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Model deployment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MLOps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Monitor model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Is it working?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Is it getting slower? 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Are performance getting worse?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Feedback from deployment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E.g., recommendations vs what users bought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Ingest data back for future versions of the model</a:t>
            </a:r>
            <a:endParaRPr/>
          </a:p>
        </p:txBody>
      </p:sp>
      <p:sp>
        <p:nvSpPr>
          <p:cNvPr id="347" name="Google Shape;347;p3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as a Product</a:t>
            </a:r>
            <a:endParaRPr/>
          </a:p>
        </p:txBody>
      </p:sp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idx="1" type="body"/>
          </p:nvPr>
        </p:nvSpPr>
        <p:spPr>
          <a:xfrm>
            <a:off x="152400" y="990600"/>
            <a:ext cx="5036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“</a:t>
            </a:r>
            <a:r>
              <a:rPr lang="en-US"/>
              <a:t>Data is the new oil”</a:t>
            </a:r>
            <a:endParaRPr/>
          </a:p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needs to be: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collected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pre-processed / cleaned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validated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processed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combined</a:t>
            </a:r>
            <a:endParaRPr/>
          </a:p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Data pipelines</a:t>
            </a:r>
            <a:endParaRPr b="1"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Processes that move and transform data</a:t>
            </a:r>
            <a:endParaRPr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Goal: derive new value through analytics, reporting, machine learning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Data ingestion</a:t>
            </a:r>
            <a:endParaRPr b="1"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Simplest data pipeline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Extract data (e.g., from REST API)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Load data into DB (e.g., SQL table)</a:t>
            </a:r>
            <a:endParaRPr/>
          </a:p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Pipelines</a:t>
            </a:r>
            <a:endParaRPr/>
          </a:p>
        </p:txBody>
      </p:sp>
      <p:sp>
        <p:nvSpPr>
          <p:cNvPr id="355" name="Google Shape;355;p3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725" y="4285925"/>
            <a:ext cx="3475450" cy="7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618" y="1872275"/>
            <a:ext cx="3842507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idx="1" type="body"/>
          </p:nvPr>
        </p:nvSpPr>
        <p:spPr>
          <a:xfrm>
            <a:off x="76200" y="1066800"/>
            <a:ext cx="4715400" cy="5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Data engineers</a:t>
            </a:r>
            <a:endParaRPr b="1"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and maintain data pipelines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Tools: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Python / Java / Go / No-code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SQL / NoSQL stores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Hadoop / MapReduce / Spark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Cloud computing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6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Data scientists</a:t>
            </a:r>
            <a:endParaRPr b="1"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predictive models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Tools: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Python / R / Julia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Hadoop / MapReduce / Spark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Cloud computing</a:t>
            </a:r>
            <a:endParaRPr/>
          </a:p>
          <a:p>
            <a:pPr indent="0" lvl="0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/>
              <a:t>Data analysts</a:t>
            </a:r>
            <a:endParaRPr b="1"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marketing, MBAs, sales, ...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metrics and dashboards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Tools: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Excel spreadsheets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GUI (e.g., Tableaux)</a:t>
            </a:r>
            <a:endParaRPr/>
          </a:p>
        </p:txBody>
      </p:sp>
      <p:sp>
        <p:nvSpPr>
          <p:cNvPr id="363" name="Google Shape;363;p4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Roles in Building </a:t>
            </a:r>
            <a:r>
              <a:rPr lang="en-US"/>
              <a:t>Data Pipelines</a:t>
            </a:r>
            <a:endParaRPr/>
          </a:p>
        </p:txBody>
      </p:sp>
      <p:sp>
        <p:nvSpPr>
          <p:cNvPr id="364" name="Google Shape;364;p4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40"/>
          <p:cNvSpPr txBox="1"/>
          <p:nvPr>
            <p:ph idx="1" type="body"/>
          </p:nvPr>
        </p:nvSpPr>
        <p:spPr>
          <a:xfrm>
            <a:off x="4855525" y="1639325"/>
            <a:ext cx="4136100" cy="3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61873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80"/>
              <a:t>Problems in practice</a:t>
            </a:r>
            <a:endParaRPr b="1" sz="208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Who is responsible for the data?</a:t>
            </a:r>
            <a:endParaRPr sz="177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Issues with scaling</a:t>
            </a:r>
            <a:endParaRPr sz="177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Build-vs-buy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Which tools?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Open-source vs proprietary</a:t>
            </a:r>
            <a:endParaRPr sz="177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Architecture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Who is in charge of it?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Conventions</a:t>
            </a:r>
            <a:endParaRPr sz="1770"/>
          </a:p>
          <a:p>
            <a:pPr indent="-2754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Documented</a:t>
            </a:r>
            <a:endParaRPr sz="1770"/>
          </a:p>
          <a:p>
            <a:pPr indent="-287043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Getting stuff done</a:t>
            </a:r>
            <a:endParaRPr sz="1770"/>
          </a:p>
          <a:p>
            <a:pPr indent="-275415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770"/>
              <a:t>Done</a:t>
            </a:r>
            <a:r>
              <a:rPr lang="en-US" sz="1770"/>
              <a:t> is better than perfect</a:t>
            </a:r>
            <a:endParaRPr sz="1770"/>
          </a:p>
          <a:p>
            <a:pPr indent="-287043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Service level agreement</a:t>
            </a:r>
            <a:endParaRPr sz="1770"/>
          </a:p>
          <a:p>
            <a:pPr indent="-287043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14"/>
              <a:buChar char="•"/>
            </a:pPr>
            <a:r>
              <a:rPr lang="en-US" sz="1770"/>
              <a:t>Talk to stakeholders on a regular basis</a:t>
            </a:r>
            <a:endParaRPr sz="177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idx="1" type="body"/>
          </p:nvPr>
        </p:nvSpPr>
        <p:spPr>
          <a:xfrm>
            <a:off x="152400" y="990600"/>
            <a:ext cx="5861400" cy="5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Data ingestion</a:t>
            </a:r>
            <a:endParaRPr b="1"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= extract data from one source and load it into another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</a:t>
            </a:r>
            <a:r>
              <a:rPr lang="en-US"/>
              <a:t> sources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DBs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Postgres, MongoDB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REST API (abstraction on top of </a:t>
            </a:r>
            <a:r>
              <a:rPr lang="en-US"/>
              <a:t>DBs</a:t>
            </a:r>
            <a:r>
              <a:rPr lang="en-US"/>
              <a:t>)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N</a:t>
            </a:r>
            <a:r>
              <a:rPr lang="en-US"/>
              <a:t>etwork</a:t>
            </a:r>
            <a:r>
              <a:rPr lang="en-US"/>
              <a:t> file system / cloud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CSV files, Parquet files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warehouses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lakes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Source ownership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An organization can use 10-100s of data sources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Internal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Postgres DB storing shopping carts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3rd-parties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Google analytics tracking website usage</a:t>
            </a:r>
            <a:endParaRPr/>
          </a:p>
        </p:txBody>
      </p:sp>
      <p:sp>
        <p:nvSpPr>
          <p:cNvPr id="371" name="Google Shape;371;p4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Ingestion</a:t>
            </a:r>
            <a:endParaRPr/>
          </a:p>
        </p:txBody>
      </p:sp>
      <p:sp>
        <p:nvSpPr>
          <p:cNvPr id="372" name="Google Shape;372;p4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200" y="2031231"/>
            <a:ext cx="3037674" cy="170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Structur</a:t>
            </a:r>
            <a:r>
              <a:rPr b="1" lang="en-US"/>
              <a:t>ed data:</a:t>
            </a:r>
            <a:r>
              <a:rPr lang="en-US"/>
              <a:t> t</a:t>
            </a:r>
            <a:r>
              <a:rPr lang="en-US"/>
              <a:t>here is a schema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Relational DB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CSV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DataFrame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Parquet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Semi-structured</a:t>
            </a:r>
            <a:r>
              <a:rPr lang="en-US"/>
              <a:t>: d</a:t>
            </a:r>
            <a:r>
              <a:rPr lang="en-US"/>
              <a:t>ifferent subsets of data have different schema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Logs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HTML pages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XML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Nested JSON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NoSQL data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Unstructured</a:t>
            </a:r>
            <a:r>
              <a:rPr lang="en-US"/>
              <a:t>: no schema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Text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Pictures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Blobs</a:t>
            </a:r>
            <a:endParaRPr/>
          </a:p>
        </p:txBody>
      </p:sp>
      <p:sp>
        <p:nvSpPr>
          <p:cNvPr id="379" name="Google Shape;379;p4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Structure in Data (or Lack Thereof)</a:t>
            </a:r>
            <a:endParaRPr/>
          </a:p>
        </p:txBody>
      </p:sp>
      <p:sp>
        <p:nvSpPr>
          <p:cNvPr id="380" name="Google Shape;380;p4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575" y="1048775"/>
            <a:ext cx="3210150" cy="14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Arial"/>
              <a:buNone/>
            </a:pPr>
            <a:r>
              <a:rPr b="1" lang="en-US"/>
              <a:t>Git</a:t>
            </a:r>
            <a:r>
              <a:rPr lang="en-US"/>
              <a:t>:</a:t>
            </a:r>
            <a:r>
              <a:rPr b="1" lang="en-US"/>
              <a:t> Resou</a:t>
            </a:r>
            <a:r>
              <a:rPr lang="en-US"/>
              <a:t>rces</a:t>
            </a:r>
            <a:endParaRPr b="1"/>
          </a:p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152400" y="990600"/>
            <a:ext cx="5744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Concepts in the slides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Tutorial: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tutorial_git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use Git during the project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Mastery: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Pro Git</a:t>
            </a:r>
            <a:r>
              <a:rPr lang="en-US"/>
              <a:t> (free)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Web resources:</a:t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dangitgit.com</a:t>
            </a:r>
            <a:r>
              <a:rPr lang="en-US"/>
              <a:t> (aka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Oh Sh*t, Git!?!</a:t>
            </a:r>
            <a:r>
              <a:rPr lang="en-US"/>
              <a:t>)</a:t>
            </a:r>
            <a:endParaRPr/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4752" y="2122925"/>
            <a:ext cx="2725995" cy="3361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idx="1" type="body"/>
          </p:nvPr>
        </p:nvSpPr>
        <p:spPr>
          <a:xfrm>
            <a:off x="152400" y="990600"/>
            <a:ext cx="8839200" cy="56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Data cleanliness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Quality of source data varies greatly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Typically messy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Duplicated records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Incomplete or missing records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Inconsistent formats</a:t>
            </a:r>
            <a:endParaRPr/>
          </a:p>
          <a:p>
            <a:pPr indent="-317182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r>
              <a:rPr lang="en-US"/>
              <a:t>E.g., phone with / without dashes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Mislabeled or unlabeled data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When to clean it?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As soon as possible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In different stages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As late as possible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ETL vs ELT vs EtLT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Mantras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Hope for the best, assume the worst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Validate data early and often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Don’t trust anything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Be defensive</a:t>
            </a:r>
            <a:endParaRPr/>
          </a:p>
        </p:txBody>
      </p:sp>
      <p:sp>
        <p:nvSpPr>
          <p:cNvPr id="387" name="Google Shape;387;p4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Cleaning</a:t>
            </a:r>
            <a:endParaRPr/>
          </a:p>
        </p:txBody>
      </p:sp>
      <p:sp>
        <p:nvSpPr>
          <p:cNvPr id="388" name="Google Shape;388;p4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are two classes of data workloads</a:t>
            </a:r>
            <a:endParaRPr/>
          </a:p>
          <a:p>
            <a:pPr indent="-3276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OLAP</a:t>
            </a:r>
            <a:endParaRPr b="1"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On-Line Analytical Processing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</a:t>
            </a:r>
            <a:r>
              <a:rPr lang="en-US"/>
              <a:t>erform multi-dimensional analysis at high speeds on large volumes of data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Few large read or write transactions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data mining, business intelligence</a:t>
            </a:r>
            <a:endParaRPr/>
          </a:p>
          <a:p>
            <a:pPr indent="-32766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OLTP</a:t>
            </a:r>
            <a:endParaRPr b="1"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On-Line Transactional Processing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Execute large numbers of transactions by a large number of people in </a:t>
            </a:r>
            <a:r>
              <a:rPr lang="en-US"/>
              <a:t>real-time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Lots of concurrent small read / write transactions</a:t>
            </a:r>
            <a:endParaRPr/>
          </a:p>
          <a:p>
            <a:pPr indent="-27717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online banking, e-commerce, travel reservations</a:t>
            </a:r>
            <a:endParaRPr/>
          </a:p>
        </p:txBody>
      </p:sp>
      <p:sp>
        <p:nvSpPr>
          <p:cNvPr id="394" name="Google Shape;394;p4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OLAP vs OLTP Workloads</a:t>
            </a:r>
            <a:endParaRPr/>
          </a:p>
        </p:txBody>
      </p:sp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High-volume vs low-volume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Lots of small reads / writes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A few large reads / writes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One-shot vs s</a:t>
            </a:r>
            <a:r>
              <a:rPr lang="en-US"/>
              <a:t>treaming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Other</a:t>
            </a:r>
            <a:r>
              <a:rPr lang="en-US"/>
              <a:t> challenges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API rate limits / throttling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Connection time-outs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Slow downloads</a:t>
            </a:r>
            <a:endParaRPr/>
          </a:p>
        </p:txBody>
      </p:sp>
      <p:sp>
        <p:nvSpPr>
          <p:cNvPr id="401" name="Google Shape;401;p4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Volumes</a:t>
            </a:r>
            <a:endParaRPr/>
          </a:p>
        </p:txBody>
      </p:sp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0" y="990600"/>
            <a:ext cx="47031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Data warehouse</a:t>
            </a:r>
            <a:endParaRPr b="1"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= DB storing data from different systems in a structured way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a large Postgres instance with many DBs and tables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b="1" lang="en-US"/>
              <a:t>Data lake</a:t>
            </a:r>
            <a:endParaRPr b="1"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= d</a:t>
            </a:r>
            <a:r>
              <a:rPr lang="en-US"/>
              <a:t>ata stored in a semi-structured or without structure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an AWS S3 bucket storing blog posts, flat files, JSON objects, images</a:t>
            </a:r>
            <a:endParaRPr/>
          </a:p>
        </p:txBody>
      </p:sp>
      <p:sp>
        <p:nvSpPr>
          <p:cNvPr id="408" name="Google Shape;408;p4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Warehouse vs Data Lake</a:t>
            </a:r>
            <a:endParaRPr/>
          </a:p>
        </p:txBody>
      </p:sp>
      <p:sp>
        <p:nvSpPr>
          <p:cNvPr id="409" name="Google Shape;409;p4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900" y="990703"/>
            <a:ext cx="4177576" cy="27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lake = stores data in a semi-structured or without structure </a:t>
            </a:r>
            <a:endParaRPr/>
          </a:p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Pros: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Storing data in cloud storage is cheaper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Making changes to types or properties is easier since it's unstructured or semi-structured (with no predefined schema)</a:t>
            </a:r>
            <a:endParaRPr/>
          </a:p>
          <a:p>
            <a:pPr indent="-256539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E.g., JSON documents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Data scientists</a:t>
            </a:r>
            <a:endParaRPr/>
          </a:p>
          <a:p>
            <a:pPr indent="-256539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Don't know initially which data to use and how to access the data</a:t>
            </a:r>
            <a:endParaRPr/>
          </a:p>
          <a:p>
            <a:pPr indent="-256539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Want to explore the raw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Cons: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It is not optimized for querying like a structured data warehouse</a:t>
            </a:r>
            <a:endParaRPr/>
          </a:p>
          <a:p>
            <a:pPr indent="-256539" lvl="2" marL="1143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There are tools that allow to query data in a data lake similar to SQL</a:t>
            </a:r>
            <a:endParaRPr/>
          </a:p>
          <a:p>
            <a:pPr indent="-256539" lvl="2" marL="1143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E.g., AWS Athena, Redshift Spectrum</a:t>
            </a:r>
            <a:endParaRPr/>
          </a:p>
        </p:txBody>
      </p:sp>
      <p:sp>
        <p:nvSpPr>
          <p:cNvPr id="416" name="Google Shape;416;p4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Lake: Pros and Cons</a:t>
            </a:r>
            <a:endParaRPr/>
          </a:p>
        </p:txBody>
      </p:sp>
      <p:sp>
        <p:nvSpPr>
          <p:cNvPr id="417" name="Google Shape;417;p4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152400" y="990600"/>
            <a:ext cx="8839200" cy="5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Ease of building and deploying: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</a:t>
            </a:r>
            <a:r>
              <a:rPr lang="en-US"/>
              <a:t>ata pipelines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</a:t>
            </a:r>
            <a:r>
              <a:rPr lang="en-US"/>
              <a:t>ata warehouses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Data lakes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Managed</a:t>
            </a:r>
            <a:r>
              <a:rPr lang="en-US"/>
              <a:t> services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No</a:t>
            </a:r>
            <a:r>
              <a:rPr lang="en-US"/>
              <a:t> need for admin and deploy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Highly scalable DBs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Amazon Redshift, Google BigQuery, Snowflake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Rent</a:t>
            </a:r>
            <a:r>
              <a:rPr lang="en-US"/>
              <a:t>-vs-buy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Easy to scale up and out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Easy to upgrade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Better cash-flow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Cost of storage and compute is continuously dropping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Economy of scale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The flexibility has a cost (2x-3x more expensive than owning)</a:t>
            </a:r>
            <a:endParaRPr/>
          </a:p>
          <a:p>
            <a:pPr indent="-31369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Vendor lock-in</a:t>
            </a:r>
            <a:endParaRPr/>
          </a:p>
        </p:txBody>
      </p:sp>
      <p:sp>
        <p:nvSpPr>
          <p:cNvPr id="423" name="Google Shape;423;p4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Advantages of Cloud Computing</a:t>
            </a:r>
            <a:endParaRPr/>
          </a:p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Extract</a:t>
            </a:r>
            <a:endParaRPr b="1"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Gather data from various data sources, e.g.,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external data warehouse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REST API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data downloading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web scraping</a:t>
            </a:r>
            <a:endParaRPr/>
          </a:p>
          <a:p>
            <a:pPr indent="-3708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Transform</a:t>
            </a:r>
            <a:endParaRPr b="1"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Raw data is combined and formatted to become useful for analysis step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Load</a:t>
            </a:r>
            <a:endParaRPr b="1"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Move data into the final destination, e.g.,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Data warehouse</a:t>
            </a:r>
            <a:endParaRPr/>
          </a:p>
          <a:p>
            <a:pPr indent="-19431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Data lake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ingestion = E + L</a:t>
            </a:r>
            <a:endParaRPr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Move data from one point to another</a:t>
            </a:r>
            <a:endParaRPr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Format the data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Make a copy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Have different tools to operate on the data</a:t>
            </a:r>
            <a:endParaRPr/>
          </a:p>
        </p:txBody>
      </p:sp>
      <p:sp>
        <p:nvSpPr>
          <p:cNvPr id="430" name="Google Shape;430;p4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ETL Paradigm</a:t>
            </a:r>
            <a:endParaRPr/>
          </a:p>
        </p:txBody>
      </p:sp>
      <p:sp>
        <p:nvSpPr>
          <p:cNvPr id="431" name="Google Shape;431;p4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ingestion tools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Buy-vs-build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Vendor lock-in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Data</a:t>
            </a:r>
            <a:r>
              <a:rPr lang="en-US"/>
              <a:t> transformation, e.g.,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Data conversion (e.g., parsing timestamp)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Create new metrics from multiple source columns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Aggregate / filter through business logic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Anonymize data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Data</a:t>
            </a:r>
            <a:r>
              <a:rPr lang="en-US"/>
              <a:t> modeling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Structure data in a format optimized for data analysis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load data in relational DB</a:t>
            </a:r>
            <a:endParaRPr/>
          </a:p>
        </p:txBody>
      </p:sp>
      <p:sp>
        <p:nvSpPr>
          <p:cNvPr id="437" name="Google Shape;437;p5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ETL Paradigm</a:t>
            </a:r>
            <a:endParaRPr/>
          </a:p>
        </p:txBody>
      </p:sp>
      <p:sp>
        <p:nvSpPr>
          <p:cNvPr id="438" name="Google Shape;438;p5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idx="1" type="body"/>
          </p:nvPr>
        </p:nvSpPr>
        <p:spPr>
          <a:xfrm>
            <a:off x="152400" y="990600"/>
            <a:ext cx="4296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Companies have many 10-1000s data pipelines</a:t>
            </a:r>
            <a:endParaRPr/>
          </a:p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Schedule and manage flow of tasks according to their dependencies</a:t>
            </a:r>
            <a:endParaRPr/>
          </a:p>
          <a:p>
            <a:pPr indent="-32893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Pipeline</a:t>
            </a:r>
            <a:r>
              <a:rPr lang="en-US"/>
              <a:t> and jobs are represented through DAGs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Monitor and send alarm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Orchestration tools, e.g.,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Apache Airflow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Luigi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AWS Glue</a:t>
            </a:r>
            <a:endParaRPr/>
          </a:p>
          <a:p>
            <a:pPr indent="-260032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Kubeflow</a:t>
            </a:r>
            <a:endParaRPr/>
          </a:p>
        </p:txBody>
      </p:sp>
      <p:sp>
        <p:nvSpPr>
          <p:cNvPr id="444" name="Google Shape;444;p5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Workflow Orchestration</a:t>
            </a:r>
            <a:endParaRPr/>
          </a:p>
        </p:txBody>
      </p:sp>
      <p:sp>
        <p:nvSpPr>
          <p:cNvPr id="445" name="Google Shape;445;p5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620" y="2917345"/>
            <a:ext cx="3352799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675" y="2029975"/>
            <a:ext cx="4334700" cy="4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</a:t>
            </a:r>
            <a:r>
              <a:rPr lang="en-US" u="sng"/>
              <a:t>L</a:t>
            </a:r>
            <a:r>
              <a:rPr lang="en-US"/>
              <a:t> has been the standard approach for long time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Extract -&gt; Transform -&gt; Load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Today</a:t>
            </a:r>
            <a:r>
              <a:rPr lang="en-US"/>
              <a:t> E</a:t>
            </a:r>
            <a:r>
              <a:rPr lang="en-US" u="sng"/>
              <a:t>L</a:t>
            </a:r>
            <a:r>
              <a:rPr lang="en-US"/>
              <a:t>T is becoming the pattern of choice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Extract -&gt; Load -&gt; Transform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Enabled</a:t>
            </a:r>
            <a:r>
              <a:rPr lang="en-US"/>
              <a:t> by cloud computing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Large storage to save all the raw data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Distributed data storage and querying (e.g., HDFS)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Columnar DBs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compression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Allow</a:t>
            </a:r>
            <a:r>
              <a:rPr lang="en-US"/>
              <a:t> to separate data engineers and data scientists / analysts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engineers focus on data ingestion (E + L)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scientists focus on transform (e.g., SQL, MongoDB)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No need to know how the data will be used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ETL requires to understand the data at ingestion time</a:t>
            </a:r>
            <a:endParaRPr/>
          </a:p>
        </p:txBody>
      </p:sp>
      <p:sp>
        <p:nvSpPr>
          <p:cNvPr id="453" name="Google Shape;453;p5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</a:t>
            </a:r>
            <a:r>
              <a:rPr lang="en-US" u="sng"/>
              <a:t>L</a:t>
            </a:r>
            <a:r>
              <a:rPr lang="en-US"/>
              <a:t>T paradigm</a:t>
            </a:r>
            <a:endParaRPr/>
          </a:p>
        </p:txBody>
      </p:sp>
      <p:sp>
        <p:nvSpPr>
          <p:cNvPr id="454" name="Google Shape;454;p5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" type="body"/>
          </p:nvPr>
        </p:nvSpPr>
        <p:spPr>
          <a:xfrm>
            <a:off x="76200" y="990600"/>
            <a:ext cx="58611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A </a:t>
            </a:r>
            <a:r>
              <a:rPr b="1" lang="en-US"/>
              <a:t>VCS</a:t>
            </a:r>
            <a:r>
              <a:rPr lang="en-US"/>
              <a:t> is a system that allows to: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Record changes to files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Recall specific versions later (like a time-machine)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Compare </a:t>
            </a:r>
            <a:r>
              <a:rPr lang="en-US"/>
              <a:t>changes</a:t>
            </a:r>
            <a:r>
              <a:rPr lang="en-US"/>
              <a:t> over time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Track who changed what and when</a:t>
            </a:r>
            <a:endParaRPr/>
          </a:p>
          <a:p>
            <a:pPr indent="0" lvl="0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/>
              <a:t>Simplest “VCS”</a:t>
            </a:r>
            <a:endParaRPr b="1"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Make a copy of a dir and add `_v1` (bad) or add a timestamp `_20220101` (better)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It kind of works for one person, but doesn’t scale</a:t>
            </a:r>
            <a:endParaRPr/>
          </a:p>
          <a:p>
            <a:pPr indent="-29146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/>
              <a:t>Centralized VCS</a:t>
            </a:r>
            <a:endParaRPr b="1"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Perforce, Subversion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There is a server storing the code, clients that connect to it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the server is down, nobody can work</a:t>
            </a:r>
            <a:endParaRPr/>
          </a:p>
          <a:p>
            <a:pPr indent="-29146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/>
              <a:t>Distributed VCS</a:t>
            </a:r>
            <a:endParaRPr b="1"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Git, Mercurial, Bazaar, Dart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Each client has the entire history of the repo locally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Each client is a repo server</a:t>
            </a:r>
            <a:endParaRPr/>
          </a:p>
        </p:txBody>
      </p:sp>
      <p:sp>
        <p:nvSpPr>
          <p:cNvPr id="64" name="Google Shape;64;p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Version Control Systems</a:t>
            </a:r>
            <a:endParaRPr/>
          </a:p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0" y="2484375"/>
            <a:ext cx="2946724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24" y="4044100"/>
            <a:ext cx="2294649" cy="27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idx="1" type="body"/>
          </p:nvPr>
        </p:nvSpPr>
        <p:spPr>
          <a:xfrm>
            <a:off x="152400" y="990600"/>
            <a:ext cx="4296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Row-based DBs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MySQL, Postgres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Optimized for reading / writing records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Read / write small amounts of data frequently</a:t>
            </a:r>
            <a:endParaRPr/>
          </a:p>
          <a:p>
            <a:pPr indent="-29718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Columnar</a:t>
            </a:r>
            <a:r>
              <a:rPr lang="en-US"/>
              <a:t> DBs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Amazon Redshift, Snowflake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Read / write large amounts of data infrequently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Analytics requires a few columns</a:t>
            </a:r>
            <a:endParaRPr/>
          </a:p>
        </p:txBody>
      </p:sp>
      <p:sp>
        <p:nvSpPr>
          <p:cNvPr id="460" name="Google Shape;460;p5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Row-based vs Columnar DBs</a:t>
            </a:r>
            <a:endParaRPr/>
          </a:p>
        </p:txBody>
      </p:sp>
      <p:sp>
        <p:nvSpPr>
          <p:cNvPr id="461" name="Google Shape;461;p5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2" name="Google Shape;4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698" y="1042725"/>
            <a:ext cx="4072075" cy="14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825" y="3652100"/>
            <a:ext cx="4218950" cy="12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>
            <p:ph idx="1" type="body"/>
          </p:nvPr>
        </p:nvSpPr>
        <p:spPr>
          <a:xfrm>
            <a:off x="152400" y="990600"/>
            <a:ext cx="88392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ETL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Extract -&gt; Transform -&gt; Load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ELT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Extract -&gt; Load -&gt; Transform</a:t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Tr</a:t>
            </a:r>
            <a:r>
              <a:rPr lang="en-US"/>
              <a:t>ansformations / data modeling </a:t>
            </a:r>
            <a:r>
              <a:rPr lang="en-US"/>
              <a:t>(“T”) </a:t>
            </a:r>
            <a:r>
              <a:rPr lang="en-US"/>
              <a:t>according to business logic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EtLT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Sometimes transformations with limited scope (“t”) are needed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De-duplicate </a:t>
            </a:r>
            <a:r>
              <a:rPr lang="en-US"/>
              <a:t>records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Parse URLs into individual components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Obfuscate sensitive data (for legal or security reasons)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Then implement rest of “LT” pipeline</a:t>
            </a:r>
            <a:endParaRPr/>
          </a:p>
        </p:txBody>
      </p:sp>
      <p:sp>
        <p:nvSpPr>
          <p:cNvPr id="469" name="Google Shape;469;p5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</a:t>
            </a:r>
            <a:r>
              <a:rPr lang="en-US" u="sng"/>
              <a:t>tL</a:t>
            </a:r>
            <a:r>
              <a:rPr lang="en-US"/>
              <a:t>T</a:t>
            </a:r>
            <a:endParaRPr/>
          </a:p>
        </p:txBody>
      </p:sp>
      <p:sp>
        <p:nvSpPr>
          <p:cNvPr id="470" name="Google Shape;470;p5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VCS: How to Track Data</a:t>
            </a:r>
            <a:endParaRPr/>
          </a:p>
        </p:txBody>
      </p:sp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52400" y="990600"/>
            <a:ext cx="44883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There is</a:t>
            </a:r>
            <a:r>
              <a:rPr lang="en-US"/>
              <a:t> a directory with project files inside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How do you track changes?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Delta-based VCS</a:t>
            </a:r>
            <a:endParaRPr b="1"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Subversion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Store the data in terms of patches (changes of files over time)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 reconstruct the state of the repo by applying the patches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Stream of snapshots VCS</a:t>
            </a:r>
            <a:endParaRPr b="1"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git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Data in terms of snapshots of a filesystem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Take a “picture” of what files look like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Store reference to the snapshots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Save link to previous identical files</a:t>
            </a:r>
            <a:endParaRPr/>
          </a:p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825" y="2201900"/>
            <a:ext cx="4232576" cy="16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200" y="4856295"/>
            <a:ext cx="3889276" cy="15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Almost everything is </a:t>
            </a:r>
            <a:r>
              <a:rPr b="1" lang="en-US"/>
              <a:t>local</a:t>
            </a:r>
            <a:r>
              <a:rPr lang="en-US"/>
              <a:t> for Git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History is stored locally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Diff-ing is done locally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can commit to your local copy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Upload changes when there is network connection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Almost everything is </a:t>
            </a:r>
            <a:r>
              <a:rPr b="1" lang="en-US"/>
              <a:t>undoable</a:t>
            </a:r>
            <a:r>
              <a:rPr lang="en-US"/>
              <a:t> in Git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No data corruption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Everything is checksummed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Nothing can be lost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As long as you commit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Ideally, besides “git hell”</a:t>
            </a:r>
            <a:endParaRPr/>
          </a:p>
          <a:p>
            <a:pPr indent="-317182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You need to know how to do it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is like a mini file-system / key-value store with a VCS built on top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Actually this is exactly true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Two layers: “porcelain” and “plumbing”</a:t>
            </a:r>
            <a:endParaRPr/>
          </a:p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States of a File in Git</a:t>
            </a:r>
            <a:endParaRPr/>
          </a:p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152400" y="990600"/>
            <a:ext cx="49689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There are 3 main sections of a Git project: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Working tree</a:t>
            </a:r>
            <a:r>
              <a:rPr lang="en-US"/>
              <a:t> (aka checkout)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Version of the code placed on the filesystem for the user to use and modify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Staging area</a:t>
            </a:r>
            <a:r>
              <a:rPr lang="en-US"/>
              <a:t> (aka cache, index)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 file in `.git` that stores information about the next commit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Git directory</a:t>
            </a:r>
            <a:r>
              <a:rPr lang="en-US"/>
              <a:t> (aka `.git`)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Store metadata and objects (like a DB)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It is the repo itself with all history</a:t>
            </a:r>
            <a:endParaRPr/>
          </a:p>
          <a:p>
            <a:pPr indent="-2828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When you clone, you get the `.git` of the project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Each file can be in 4 states from Git point-of-view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Untracked</a:t>
            </a:r>
            <a:r>
              <a:rPr lang="en-US"/>
              <a:t>: files that are not under Git version control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Modified</a:t>
            </a:r>
            <a:r>
              <a:rPr lang="en-US"/>
              <a:t>: you have changed the file, but not committed to DB yet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Staged</a:t>
            </a:r>
            <a:r>
              <a:rPr lang="en-US"/>
              <a:t>: you have marked a modified file in its current version to go into your next commit snapshot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Committed</a:t>
            </a:r>
            <a:r>
              <a:rPr lang="en-US"/>
              <a:t>: data is safely stored in your local DB</a:t>
            </a:r>
            <a:endParaRPr/>
          </a:p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925" y="1382900"/>
            <a:ext cx="3401400" cy="189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318" y="4249543"/>
            <a:ext cx="3713049" cy="16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Tutorial</a:t>
            </a:r>
            <a:endParaRPr/>
          </a:p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Git tutorial</a:t>
            </a:r>
            <a:endParaRPr/>
          </a:p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